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804" r:id="rId4"/>
    <p:sldId id="259" r:id="rId5"/>
    <p:sldId id="260" r:id="rId6"/>
    <p:sldId id="261" r:id="rId7"/>
    <p:sldId id="262" r:id="rId8"/>
    <p:sldId id="755" r:id="rId9"/>
    <p:sldId id="805" r:id="rId10"/>
    <p:sldId id="830" r:id="rId11"/>
    <p:sldId id="831" r:id="rId12"/>
    <p:sldId id="833" r:id="rId13"/>
    <p:sldId id="788" r:id="rId14"/>
    <p:sldId id="834" r:id="rId15"/>
    <p:sldId id="841" r:id="rId16"/>
    <p:sldId id="842" r:id="rId17"/>
    <p:sldId id="783" r:id="rId18"/>
    <p:sldId id="836" r:id="rId19"/>
    <p:sldId id="821" r:id="rId20"/>
    <p:sldId id="837" r:id="rId21"/>
    <p:sldId id="838" r:id="rId22"/>
    <p:sldId id="839" r:id="rId23"/>
    <p:sldId id="840" r:id="rId24"/>
    <p:sldId id="585" r:id="rId25"/>
    <p:sldId id="407" r:id="rId26"/>
    <p:sldId id="417" r:id="rId27"/>
    <p:sldId id="281" r:id="rId28"/>
    <p:sldId id="275" r:id="rId29"/>
    <p:sldId id="276" r:id="rId30"/>
    <p:sldId id="277" r:id="rId31"/>
    <p:sldId id="278" r:id="rId32"/>
    <p:sldId id="283" r:id="rId33"/>
    <p:sldId id="284" r:id="rId34"/>
    <p:sldId id="309" r:id="rId35"/>
    <p:sldId id="310" r:id="rId36"/>
    <p:sldId id="288" r:id="rId37"/>
    <p:sldId id="289" r:id="rId38"/>
    <p:sldId id="58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8/24/2022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24/08/2022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28 Muharram 1444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26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Ogos</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0" y="0"/>
            <a:ext cx="9143999" cy="5943600"/>
          </a:xfrm>
          <a:prstGeom prst="rect">
            <a:avLst/>
          </a:prstGeom>
          <a:blipFill dpi="0" rotWithShape="1">
            <a:blip r:embed="rId3">
              <a:alphaModFix amt="18000"/>
            </a:blip>
            <a:srcRect/>
            <a:stretch>
              <a:fillRect l="-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l="-2000" r="-2000"/>
                </a:stretch>
              </a:blipFill>
            </a:endParaRPr>
          </a:p>
        </p:txBody>
      </p:sp>
      <p:pic>
        <p:nvPicPr>
          <p:cNvPr id="6146" name="Picture 2" descr="316px-Coat_of_arms_of_Terenggan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gama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erengganu</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34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419100" y="3688140"/>
            <a:ext cx="8382000" cy="1569660"/>
          </a:xfrm>
          <a:prstGeom prst="rect">
            <a:avLst/>
          </a:prstGeom>
        </p:spPr>
        <p:txBody>
          <a:bodyPr wrap="square">
            <a:spAutoFit/>
          </a:bodyPr>
          <a:lstStyle/>
          <a:p>
            <a:pPr algn="ctr"/>
            <a:r>
              <a:rPr lang="it-IT" sz="4800" dirty="0">
                <a:ln w="18415" cmpd="sng">
                  <a:solidFill>
                    <a:srgbClr val="FFFFFF"/>
                  </a:solidFill>
                  <a:prstDash val="solid"/>
                </a:ln>
                <a:blipFill>
                  <a:blip r:embed="rId4"/>
                  <a:stretch>
                    <a:fillRect l="-2000" r="-2000"/>
                  </a:stretch>
                </a:blipFill>
                <a:effectLst>
                  <a:outerShdw blurRad="63500" dir="3600000" algn="tl" rotWithShape="0">
                    <a:srgbClr val="000000">
                      <a:alpha val="70000"/>
                    </a:srgbClr>
                  </a:outerShdw>
                </a:effectLst>
                <a:latin typeface="Arial Black" pitchFamily="34" charset="0"/>
              </a:rPr>
              <a:t>PENGISIAN </a:t>
            </a:r>
            <a:r>
              <a:rPr lang="it-IT" sz="4800" dirty="0" smtClean="0">
                <a:ln w="18415" cmpd="sng">
                  <a:solidFill>
                    <a:srgbClr val="FFFFFF"/>
                  </a:solidFill>
                  <a:prstDash val="solid"/>
                </a:ln>
                <a:blipFill>
                  <a:blip r:embed="rId4"/>
                  <a:stretch>
                    <a:fillRect l="-2000" r="-2000"/>
                  </a:stretch>
                </a:blipFill>
                <a:effectLst>
                  <a:outerShdw blurRad="63500" dir="3600000" algn="tl" rotWithShape="0">
                    <a:srgbClr val="000000">
                      <a:alpha val="70000"/>
                    </a:srgbClr>
                  </a:outerShdw>
                </a:effectLst>
                <a:latin typeface="Arial Black" pitchFamily="34" charset="0"/>
              </a:rPr>
              <a:t>ANUGERAH </a:t>
            </a:r>
            <a:r>
              <a:rPr lang="it-IT" sz="4800" dirty="0">
                <a:ln w="18415" cmpd="sng">
                  <a:solidFill>
                    <a:srgbClr val="FFFFFF"/>
                  </a:solidFill>
                  <a:prstDash val="solid"/>
                </a:ln>
                <a:blipFill>
                  <a:blip r:embed="rId4"/>
                  <a:stretch>
                    <a:fillRect l="-2000" r="-2000"/>
                  </a:stretch>
                </a:blipFill>
                <a:effectLst>
                  <a:outerShdw blurRad="63500" dir="3600000" algn="tl" rotWithShape="0">
                    <a:srgbClr val="000000">
                      <a:alpha val="70000"/>
                    </a:srgbClr>
                  </a:outerShdw>
                </a:effectLst>
                <a:latin typeface="Arial Black" pitchFamily="34" charset="0"/>
              </a:rPr>
              <a:t>KEMERDEKAAN</a:t>
            </a:r>
            <a:endParaRPr lang="en-US" sz="4800" dirty="0">
              <a:ln w="18415" cmpd="sng">
                <a:solidFill>
                  <a:srgbClr val="FFFFFF"/>
                </a:solidFill>
                <a:prstDash val="solid"/>
              </a:ln>
              <a:blipFill>
                <a:blip r:embed="rId4"/>
                <a:stretch>
                  <a:fillRect l="-2000" r="-2000"/>
                </a:stretch>
              </a:blipFill>
              <a:effectLst>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595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ight Arrow 8"/>
          <p:cNvSpPr/>
          <p:nvPr/>
        </p:nvSpPr>
        <p:spPr>
          <a:xfrm rot="5400000">
            <a:off x="4200524" y="1533525"/>
            <a:ext cx="742950" cy="762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ounded Rectangle 3"/>
          <p:cNvSpPr/>
          <p:nvPr/>
        </p:nvSpPr>
        <p:spPr>
          <a:xfrm>
            <a:off x="1981200" y="2367643"/>
            <a:ext cx="5105400" cy="144235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20431D"/>
                </a:solidFill>
                <a:effectLst>
                  <a:innerShdw blurRad="69850" dist="43180" dir="5400000">
                    <a:srgbClr val="000000">
                      <a:alpha val="65000"/>
                    </a:srgbClr>
                  </a:innerShdw>
                </a:effectLst>
              </a:rPr>
              <a:t>Ajaran </a:t>
            </a:r>
            <a:r>
              <a:rPr lang="sv-SE" sz="2800" b="1" dirty="0">
                <a:ln w="1905"/>
                <a:solidFill>
                  <a:srgbClr val="20431D"/>
                </a:solidFill>
                <a:effectLst>
                  <a:innerShdw blurRad="69850" dist="43180" dir="5400000">
                    <a:srgbClr val="000000">
                      <a:alpha val="65000"/>
                    </a:srgbClr>
                  </a:innerShdw>
                </a:effectLst>
              </a:rPr>
              <a:t>yang menentang penindasan dan penghambaan sesama manusia</a:t>
            </a:r>
            <a:endParaRPr lang="en-US" sz="2800" b="1" dirty="0">
              <a:ln w="1905"/>
              <a:solidFill>
                <a:srgbClr val="20431D"/>
              </a:solidFill>
              <a:effectLst>
                <a:innerShdw blurRad="69850" dist="43180" dir="5400000">
                  <a:srgbClr val="000000">
                    <a:alpha val="65000"/>
                  </a:srgbClr>
                </a:innerShdw>
              </a:effectLst>
            </a:endParaRPr>
          </a:p>
        </p:txBody>
      </p:sp>
      <p:sp>
        <p:nvSpPr>
          <p:cNvPr id="5" name="Cloud 4"/>
          <p:cNvSpPr/>
          <p:nvPr/>
        </p:nvSpPr>
        <p:spPr>
          <a:xfrm>
            <a:off x="2514601" y="578304"/>
            <a:ext cx="4114799" cy="945696"/>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ln w="1905"/>
                <a:solidFill>
                  <a:srgbClr val="20431D"/>
                </a:solidFill>
                <a:effectLst>
                  <a:innerShdw blurRad="69850" dist="43180" dir="5400000">
                    <a:srgbClr val="000000">
                      <a:alpha val="65000"/>
                    </a:srgbClr>
                  </a:innerShdw>
                </a:effectLst>
              </a:rPr>
              <a:t>ISLAM</a:t>
            </a:r>
            <a:endParaRPr lang="en-US" sz="4400" b="1" dirty="0">
              <a:ln w="1905"/>
              <a:solidFill>
                <a:srgbClr val="20431D"/>
              </a:solidFill>
              <a:effectLst>
                <a:innerShdw blurRad="69850" dist="43180" dir="5400000">
                  <a:srgbClr val="000000">
                    <a:alpha val="65000"/>
                  </a:srgbClr>
                </a:innerShdw>
              </a:effectLst>
            </a:endParaRPr>
          </a:p>
        </p:txBody>
      </p:sp>
      <p:sp>
        <p:nvSpPr>
          <p:cNvPr id="3" name="Down Arrow 2"/>
          <p:cNvSpPr/>
          <p:nvPr/>
        </p:nvSpPr>
        <p:spPr>
          <a:xfrm>
            <a:off x="4267199" y="3810000"/>
            <a:ext cx="685800" cy="762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5"/>
          <p:cNvSpPr/>
          <p:nvPr/>
        </p:nvSpPr>
        <p:spPr>
          <a:xfrm>
            <a:off x="1423556" y="4651664"/>
            <a:ext cx="6348844" cy="1291936"/>
          </a:xfrm>
          <a:prstGeom prst="roundRect">
            <a:avLst/>
          </a:prstGeom>
          <a:solidFill>
            <a:schemeClr val="accent6">
              <a:lumMod val="20000"/>
              <a:lumOff val="80000"/>
              <a:alpha val="92000"/>
            </a:schemeClr>
          </a:solidFill>
          <a:ln w="53975">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Sedangkan setiap manusia dilahirkan merdeka </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69283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838200" y="1524000"/>
            <a:ext cx="7543800" cy="990600"/>
          </a:xfrm>
          <a:prstGeom prst="snip2DiagRect">
            <a:avLst>
              <a:gd name="adj1" fmla="val 50000"/>
              <a:gd name="adj2" fmla="val 50000"/>
            </a:avLst>
          </a:prstGeom>
          <a:noFill/>
          <a:ln w="857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Khalifah Umar ibn al Khattab RA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berkata :</a:t>
            </a:r>
          </a:p>
        </p:txBody>
      </p:sp>
      <p:sp>
        <p:nvSpPr>
          <p:cNvPr id="7" name="Rectangle 6"/>
          <p:cNvSpPr/>
          <p:nvPr/>
        </p:nvSpPr>
        <p:spPr>
          <a:xfrm>
            <a:off x="457199" y="3061976"/>
            <a:ext cx="8305801" cy="1754326"/>
          </a:xfrm>
          <a:prstGeom prst="rect">
            <a:avLst/>
          </a:prstGeom>
        </p:spPr>
        <p:txBody>
          <a:bodyPr wrap="square">
            <a:spAutoFit/>
          </a:bodyPr>
          <a:lstStyle/>
          <a:p>
            <a:pPr algn="just"/>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Sejak</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bila</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kamu</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memperhambakan</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manusia</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sedangkan</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ibu</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melahirkan</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mereka</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sebagai</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manusia</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effectLst>
                  <a:glow rad="45500">
                    <a:schemeClr val="accent1">
                      <a:satMod val="220000"/>
                      <a:alpha val="35000"/>
                    </a:schemeClr>
                  </a:glow>
                </a:effectLst>
              </a:rPr>
              <a:t>merdeka</a:t>
            </a: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8430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ight Arrow 8"/>
          <p:cNvSpPr/>
          <p:nvPr/>
        </p:nvSpPr>
        <p:spPr>
          <a:xfrm rot="5400000">
            <a:off x="4200524" y="1362075"/>
            <a:ext cx="742950" cy="762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ounded Rectangle 3"/>
          <p:cNvSpPr/>
          <p:nvPr/>
        </p:nvSpPr>
        <p:spPr>
          <a:xfrm>
            <a:off x="1981200" y="2133600"/>
            <a:ext cx="5105400" cy="144235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solidFill>
                  <a:schemeClr val="tx2"/>
                </a:solidFill>
                <a:effectLst>
                  <a:innerShdw blurRad="69850" dist="43180" dir="5400000">
                    <a:srgbClr val="000000">
                      <a:alpha val="65000"/>
                    </a:srgbClr>
                  </a:innerShdw>
                </a:effectLst>
              </a:rPr>
              <a:t>Anugerah </a:t>
            </a:r>
            <a:r>
              <a:rPr lang="sv-SE" sz="3600" b="1" dirty="0">
                <a:ln w="1905"/>
                <a:solidFill>
                  <a:schemeClr val="tx2"/>
                </a:solidFill>
                <a:effectLst>
                  <a:innerShdw blurRad="69850" dist="43180" dir="5400000">
                    <a:srgbClr val="000000">
                      <a:alpha val="65000"/>
                    </a:srgbClr>
                  </a:innerShdw>
                </a:effectLst>
              </a:rPr>
              <a:t>Allah yang wajib disyukuri</a:t>
            </a:r>
            <a:endParaRPr lang="en-US" sz="3600" b="1" dirty="0">
              <a:ln w="1905"/>
              <a:solidFill>
                <a:schemeClr val="tx2"/>
              </a:solidFill>
              <a:effectLst>
                <a:innerShdw blurRad="69850" dist="43180" dir="5400000">
                  <a:srgbClr val="000000">
                    <a:alpha val="65000"/>
                  </a:srgbClr>
                </a:innerShdw>
              </a:effectLst>
            </a:endParaRPr>
          </a:p>
        </p:txBody>
      </p:sp>
      <p:sp>
        <p:nvSpPr>
          <p:cNvPr id="5" name="Cloud 4"/>
          <p:cNvSpPr/>
          <p:nvPr/>
        </p:nvSpPr>
        <p:spPr>
          <a:xfrm>
            <a:off x="1219200" y="533400"/>
            <a:ext cx="7010400" cy="869496"/>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err="1" smtClean="0">
                <a:ln w="1905"/>
                <a:solidFill>
                  <a:srgbClr val="20431D"/>
                </a:solidFill>
                <a:effectLst>
                  <a:innerShdw blurRad="69850" dist="43180" dir="5400000">
                    <a:srgbClr val="000000">
                      <a:alpha val="65000"/>
                    </a:srgbClr>
                  </a:innerShdw>
                </a:effectLst>
              </a:rPr>
              <a:t>Kemerdekaan</a:t>
            </a:r>
            <a:r>
              <a:rPr lang="en-US" sz="3600" b="1" dirty="0" smtClean="0">
                <a:ln w="1905"/>
                <a:solidFill>
                  <a:srgbClr val="20431D"/>
                </a:solidFill>
                <a:effectLst>
                  <a:innerShdw blurRad="69850" dist="43180" dir="5400000">
                    <a:srgbClr val="000000">
                      <a:alpha val="65000"/>
                    </a:srgbClr>
                  </a:innerShdw>
                </a:effectLst>
              </a:rPr>
              <a:t> Negara</a:t>
            </a:r>
            <a:endParaRPr lang="en-US" sz="3600" b="1" dirty="0">
              <a:ln w="1905"/>
              <a:solidFill>
                <a:srgbClr val="20431D"/>
              </a:solidFill>
              <a:effectLst>
                <a:innerShdw blurRad="69850" dist="43180" dir="5400000">
                  <a:srgbClr val="000000">
                    <a:alpha val="65000"/>
                  </a:srgbClr>
                </a:innerShdw>
              </a:effectLst>
            </a:endParaRPr>
          </a:p>
        </p:txBody>
      </p:sp>
      <p:sp>
        <p:nvSpPr>
          <p:cNvPr id="3" name="Down Arrow 2"/>
          <p:cNvSpPr/>
          <p:nvPr/>
        </p:nvSpPr>
        <p:spPr>
          <a:xfrm>
            <a:off x="4267199" y="3581400"/>
            <a:ext cx="685800" cy="762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5"/>
          <p:cNvSpPr/>
          <p:nvPr/>
        </p:nvSpPr>
        <p:spPr>
          <a:xfrm>
            <a:off x="533400" y="4419600"/>
            <a:ext cx="8077200" cy="1977736"/>
          </a:xfrm>
          <a:prstGeom prst="roundRect">
            <a:avLst/>
          </a:prstGeom>
          <a:solidFill>
            <a:schemeClr val="accent6">
              <a:lumMod val="20000"/>
              <a:lumOff val="80000"/>
              <a:alpha val="92000"/>
            </a:schemeClr>
          </a:solidFill>
          <a:ln w="53975">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Kurniaan ini boleh ditarik oleh Allah dan bertukar menjadi mala petaka jika kita kufur dengan nikmat keamanan dan </a:t>
            </a:r>
            <a:r>
              <a:rPr lang="sv-SE" sz="3200" b="1" dirty="0" smtClean="0">
                <a:ln w="1905"/>
                <a:solidFill>
                  <a:schemeClr val="accent5">
                    <a:lumMod val="50000"/>
                  </a:schemeClr>
                </a:solidFill>
                <a:effectLst>
                  <a:innerShdw blurRad="69850" dist="43180" dir="5400000">
                    <a:srgbClr val="000000">
                      <a:alpha val="65000"/>
                    </a:srgbClr>
                  </a:innerShdw>
                </a:effectLst>
              </a:rPr>
              <a:t>kedamaian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3982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85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228600" y="304800"/>
            <a:ext cx="8763000" cy="533400"/>
          </a:xfrm>
          <a:prstGeom prst="flowChartAlternateProcess">
            <a:avLst/>
          </a:prstGeom>
          <a:solidFill>
            <a:schemeClr val="tx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850" dirty="0">
                <a:effectLst>
                  <a:outerShdw blurRad="38100" dist="38100" dir="2700000" algn="tl">
                    <a:srgbClr val="000000">
                      <a:alpha val="43137"/>
                    </a:srgbClr>
                  </a:outerShdw>
                </a:effectLst>
                <a:latin typeface="Arial Black" pitchFamily="34" charset="0"/>
              </a:rPr>
              <a:t>Isilah nikmat kemerdekaan menurut acuan </a:t>
            </a:r>
            <a:r>
              <a:rPr lang="ms-MY" sz="1850" dirty="0" smtClean="0">
                <a:effectLst>
                  <a:outerShdw blurRad="38100" dist="38100" dir="2700000" algn="tl">
                    <a:srgbClr val="000000">
                      <a:alpha val="43137"/>
                    </a:srgbClr>
                  </a:outerShdw>
                </a:effectLst>
                <a:latin typeface="Arial Black" pitchFamily="34" charset="0"/>
              </a:rPr>
              <a:t>al-Quran </a:t>
            </a:r>
            <a:r>
              <a:rPr lang="ms-MY" sz="1850" dirty="0">
                <a:effectLst>
                  <a:outerShdw blurRad="38100" dist="38100" dir="2700000" algn="tl">
                    <a:srgbClr val="000000">
                      <a:alpha val="43137"/>
                    </a:srgbClr>
                  </a:outerShdw>
                </a:effectLst>
                <a:latin typeface="Arial Black" pitchFamily="34" charset="0"/>
              </a:rPr>
              <a:t>al-Karim </a:t>
            </a:r>
          </a:p>
        </p:txBody>
      </p:sp>
    </p:spTree>
    <p:extLst>
      <p:ext uri="{BB962C8B-B14F-4D97-AF65-F5344CB8AC3E}">
        <p14:creationId xmlns:p14="http://schemas.microsoft.com/office/powerpoint/2010/main" val="19104896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736765" y="1962150"/>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FF0000"/>
                </a:solidFill>
                <a:effectLst>
                  <a:innerShdw blurRad="69850" dist="43180" dir="5400000">
                    <a:srgbClr val="000000">
                      <a:alpha val="65000"/>
                    </a:srgbClr>
                  </a:innerShdw>
                </a:effectLst>
              </a:rPr>
              <a:t>Menunaikan hak pengabdian dan kesyukuran kepada Allah dengan mendirikan solat yang merupakan ibadat yang </a:t>
            </a:r>
            <a:r>
              <a:rPr lang="sv-SE" sz="2800" b="1" dirty="0" smtClean="0">
                <a:ln w="1905"/>
                <a:solidFill>
                  <a:srgbClr val="FF0000"/>
                </a:solidFill>
                <a:effectLst>
                  <a:innerShdw blurRad="69850" dist="43180" dir="5400000">
                    <a:srgbClr val="000000">
                      <a:alpha val="65000"/>
                    </a:srgbClr>
                  </a:innerShdw>
                </a:effectLst>
              </a:rPr>
              <a:t>terbesar</a:t>
            </a:r>
            <a:endParaRPr lang="en-US" sz="2800" b="1" dirty="0">
              <a:ln w="1905"/>
              <a:solidFill>
                <a:schemeClr val="tx1"/>
              </a:solidFill>
              <a:effectLst>
                <a:innerShdw blurRad="69850" dist="43180" dir="5400000">
                  <a:srgbClr val="000000">
                    <a:alpha val="65000"/>
                  </a:srgbClr>
                </a:innerShdw>
              </a:effectLst>
            </a:endParaRPr>
          </a:p>
        </p:txBody>
      </p:sp>
      <p:sp>
        <p:nvSpPr>
          <p:cNvPr id="9" name="Cloud 8"/>
          <p:cNvSpPr/>
          <p:nvPr/>
        </p:nvSpPr>
        <p:spPr>
          <a:xfrm>
            <a:off x="709757" y="1524000"/>
            <a:ext cx="2895600" cy="6096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dirty="0">
                <a:ln w="0"/>
                <a:solidFill>
                  <a:schemeClr val="accent1"/>
                </a:solidFill>
                <a:effectLst>
                  <a:outerShdw blurRad="38100" dist="25400" dir="5400000" algn="ctr" rotWithShape="0">
                    <a:srgbClr val="6E747A">
                      <a:alpha val="43000"/>
                    </a:srgbClr>
                  </a:outerShdw>
                </a:effectLst>
              </a:rPr>
              <a:t>Pertama </a:t>
            </a:r>
          </a:p>
        </p:txBody>
      </p:sp>
      <p:sp>
        <p:nvSpPr>
          <p:cNvPr id="10" name="Flowchart: Alternate Process 9"/>
          <p:cNvSpPr/>
          <p:nvPr/>
        </p:nvSpPr>
        <p:spPr>
          <a:xfrm>
            <a:off x="330530" y="184069"/>
            <a:ext cx="8508670" cy="806531"/>
          </a:xfrm>
          <a:prstGeom prst="flowChartAlternateProcess">
            <a:avLst/>
          </a:prstGeom>
          <a:solidFill>
            <a:schemeClr val="tx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smtClean="0">
                <a:effectLst>
                  <a:outerShdw blurRad="38100" dist="38100" dir="2700000" algn="tl">
                    <a:srgbClr val="000000">
                      <a:alpha val="43137"/>
                    </a:srgbClr>
                  </a:outerShdw>
                </a:effectLst>
                <a:latin typeface="Arial Black" pitchFamily="34" charset="0"/>
              </a:rPr>
              <a:t>Prinsip-prinsip </a:t>
            </a:r>
            <a:r>
              <a:rPr lang="ms-MY" sz="2000" dirty="0">
                <a:effectLst>
                  <a:outerShdw blurRad="38100" dist="38100" dir="2700000" algn="tl">
                    <a:srgbClr val="000000">
                      <a:alpha val="43137"/>
                    </a:srgbClr>
                  </a:outerShdw>
                </a:effectLst>
                <a:latin typeface="Arial Black" pitchFamily="34" charset="0"/>
              </a:rPr>
              <a:t>asas pembentukan sebuah daulah yang diredhai Allah menurut </a:t>
            </a:r>
            <a:r>
              <a:rPr lang="ms-MY" sz="2000" dirty="0" smtClean="0">
                <a:effectLst>
                  <a:outerShdw blurRad="38100" dist="38100" dir="2700000" algn="tl">
                    <a:srgbClr val="000000">
                      <a:alpha val="43137"/>
                    </a:srgbClr>
                  </a:outerShdw>
                </a:effectLst>
                <a:latin typeface="Arial Black" pitchFamily="34" charset="0"/>
              </a:rPr>
              <a:t>tafsiran </a:t>
            </a:r>
            <a:r>
              <a:rPr lang="ms-MY" sz="2000" dirty="0" smtClean="0">
                <a:solidFill>
                  <a:schemeClr val="bg2">
                    <a:lumMod val="90000"/>
                  </a:schemeClr>
                </a:solidFill>
                <a:effectLst>
                  <a:outerShdw blurRad="38100" dist="38100" dir="2700000" algn="tl">
                    <a:srgbClr val="000000">
                      <a:alpha val="43137"/>
                    </a:srgbClr>
                  </a:outerShdw>
                </a:effectLst>
                <a:latin typeface="Arial Black" pitchFamily="34" charset="0"/>
              </a:rPr>
              <a:t>Al-Jazaairiy</a:t>
            </a:r>
            <a:r>
              <a:rPr lang="ms-MY" sz="2000" dirty="0" smtClean="0">
                <a:effectLst>
                  <a:outerShdw blurRad="38100" dist="38100" dir="2700000" algn="tl">
                    <a:srgbClr val="000000">
                      <a:alpha val="43137"/>
                    </a:srgbClr>
                  </a:outerShdw>
                </a:effectLst>
                <a:latin typeface="Arial Black" pitchFamily="34" charset="0"/>
              </a:rPr>
              <a:t> :</a:t>
            </a:r>
            <a:endParaRPr lang="ms-MY" sz="2000" dirty="0">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754127" y="4439132"/>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FF0000"/>
                </a:solidFill>
                <a:effectLst>
                  <a:innerShdw blurRad="69850" dist="43180" dir="5400000">
                    <a:srgbClr val="000000">
                      <a:alpha val="65000"/>
                    </a:srgbClr>
                  </a:innerShdw>
                </a:effectLst>
              </a:rPr>
              <a:t>Melunaskan hak keadilan sesama manusia dengan menunaikan </a:t>
            </a:r>
            <a:r>
              <a:rPr lang="fi-FI" sz="2800" b="1" dirty="0" smtClean="0">
                <a:ln w="1905"/>
                <a:solidFill>
                  <a:srgbClr val="FF0000"/>
                </a:solidFill>
                <a:effectLst>
                  <a:innerShdw blurRad="69850" dist="43180" dir="5400000">
                    <a:srgbClr val="000000">
                      <a:alpha val="65000"/>
                    </a:srgbClr>
                  </a:innerShdw>
                </a:effectLst>
              </a:rPr>
              <a:t>zakat</a:t>
            </a:r>
            <a:endParaRPr lang="en-US" sz="2800" b="1" dirty="0">
              <a:ln w="1905"/>
              <a:solidFill>
                <a:schemeClr val="tx1"/>
              </a:solidFill>
              <a:effectLst>
                <a:innerShdw blurRad="69850" dist="43180" dir="5400000">
                  <a:srgbClr val="000000">
                    <a:alpha val="65000"/>
                  </a:srgbClr>
                </a:innerShdw>
              </a:effectLst>
            </a:endParaRPr>
          </a:p>
        </p:txBody>
      </p:sp>
      <p:sp>
        <p:nvSpPr>
          <p:cNvPr id="7" name="Cloud 6"/>
          <p:cNvSpPr/>
          <p:nvPr/>
        </p:nvSpPr>
        <p:spPr>
          <a:xfrm>
            <a:off x="727119" y="4000982"/>
            <a:ext cx="2895600" cy="6096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dirty="0" smtClean="0">
                <a:ln w="0"/>
                <a:solidFill>
                  <a:schemeClr val="accent1"/>
                </a:solidFill>
                <a:effectLst>
                  <a:outerShdw blurRad="38100" dist="25400" dir="5400000" algn="ctr" rotWithShape="0">
                    <a:srgbClr val="6E747A">
                      <a:alpha val="43000"/>
                    </a:srgbClr>
                  </a:outerShdw>
                </a:effectLst>
              </a:rPr>
              <a:t>Kedua</a:t>
            </a:r>
            <a:endParaRPr lang="fi-FI"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442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736765" y="1962150"/>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FF0000"/>
                </a:solidFill>
                <a:effectLst>
                  <a:innerShdw blurRad="69850" dist="43180" dir="5400000">
                    <a:srgbClr val="000000">
                      <a:alpha val="65000"/>
                    </a:srgbClr>
                  </a:innerShdw>
                </a:effectLst>
              </a:rPr>
              <a:t>Menyuruh berbuat baik melalui nasihat, pendidikan dan perlaksanaan hukum hakam </a:t>
            </a:r>
            <a:r>
              <a:rPr lang="sv-SE" sz="2800" b="1" dirty="0" smtClean="0">
                <a:ln w="1905"/>
                <a:solidFill>
                  <a:srgbClr val="FF0000"/>
                </a:solidFill>
                <a:effectLst>
                  <a:innerShdw blurRad="69850" dist="43180" dir="5400000">
                    <a:srgbClr val="000000">
                      <a:alpha val="65000"/>
                    </a:srgbClr>
                  </a:innerShdw>
                </a:effectLst>
              </a:rPr>
              <a:t>syariat</a:t>
            </a:r>
            <a:endParaRPr lang="en-US" sz="2800" b="1" dirty="0">
              <a:ln w="1905"/>
              <a:solidFill>
                <a:schemeClr val="tx1"/>
              </a:solidFill>
              <a:effectLst>
                <a:innerShdw blurRad="69850" dist="43180" dir="5400000">
                  <a:srgbClr val="000000">
                    <a:alpha val="65000"/>
                  </a:srgbClr>
                </a:innerShdw>
              </a:effectLst>
            </a:endParaRPr>
          </a:p>
        </p:txBody>
      </p:sp>
      <p:sp>
        <p:nvSpPr>
          <p:cNvPr id="9" name="Cloud 8"/>
          <p:cNvSpPr/>
          <p:nvPr/>
        </p:nvSpPr>
        <p:spPr>
          <a:xfrm>
            <a:off x="709757" y="1524000"/>
            <a:ext cx="2895600" cy="6096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dirty="0" smtClean="0">
                <a:ln w="0"/>
                <a:solidFill>
                  <a:schemeClr val="accent1"/>
                </a:solidFill>
                <a:effectLst>
                  <a:outerShdw blurRad="38100" dist="25400" dir="5400000" algn="ctr" rotWithShape="0">
                    <a:srgbClr val="6E747A">
                      <a:alpha val="43000"/>
                    </a:srgbClr>
                  </a:outerShdw>
                </a:effectLst>
              </a:rPr>
              <a:t>Ketiga</a:t>
            </a:r>
            <a:endParaRPr lang="fi-FI" sz="2800" dirty="0">
              <a:ln w="0"/>
              <a:solidFill>
                <a:schemeClr val="accent1"/>
              </a:solidFill>
              <a:effectLst>
                <a:outerShdw blurRad="38100" dist="25400" dir="5400000" algn="ctr" rotWithShape="0">
                  <a:srgbClr val="6E747A">
                    <a:alpha val="43000"/>
                  </a:srgbClr>
                </a:outerShdw>
              </a:effectLst>
            </a:endParaRPr>
          </a:p>
        </p:txBody>
      </p:sp>
      <p:sp>
        <p:nvSpPr>
          <p:cNvPr id="10" name="Flowchart: Alternate Process 9"/>
          <p:cNvSpPr/>
          <p:nvPr/>
        </p:nvSpPr>
        <p:spPr>
          <a:xfrm>
            <a:off x="330530" y="184069"/>
            <a:ext cx="8508670" cy="806531"/>
          </a:xfrm>
          <a:prstGeom prst="flowChartAlternateProcess">
            <a:avLst/>
          </a:prstGeom>
          <a:solidFill>
            <a:schemeClr val="tx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smtClean="0">
                <a:effectLst>
                  <a:outerShdw blurRad="38100" dist="38100" dir="2700000" algn="tl">
                    <a:srgbClr val="000000">
                      <a:alpha val="43137"/>
                    </a:srgbClr>
                  </a:outerShdw>
                </a:effectLst>
                <a:latin typeface="Arial Black" pitchFamily="34" charset="0"/>
              </a:rPr>
              <a:t>Prinsip-prinsip </a:t>
            </a:r>
            <a:r>
              <a:rPr lang="ms-MY" sz="2000" dirty="0">
                <a:effectLst>
                  <a:outerShdw blurRad="38100" dist="38100" dir="2700000" algn="tl">
                    <a:srgbClr val="000000">
                      <a:alpha val="43137"/>
                    </a:srgbClr>
                  </a:outerShdw>
                </a:effectLst>
                <a:latin typeface="Arial Black" pitchFamily="34" charset="0"/>
              </a:rPr>
              <a:t>asas pembentukan sebuah daulah yang diredhai Allah menurut </a:t>
            </a:r>
            <a:r>
              <a:rPr lang="ms-MY" sz="2000" dirty="0" smtClean="0">
                <a:effectLst>
                  <a:outerShdw blurRad="38100" dist="38100" dir="2700000" algn="tl">
                    <a:srgbClr val="000000">
                      <a:alpha val="43137"/>
                    </a:srgbClr>
                  </a:outerShdw>
                </a:effectLst>
                <a:latin typeface="Arial Black" pitchFamily="34" charset="0"/>
              </a:rPr>
              <a:t>tafsiran </a:t>
            </a:r>
            <a:r>
              <a:rPr lang="ms-MY" sz="2000" dirty="0" smtClean="0">
                <a:solidFill>
                  <a:schemeClr val="bg2">
                    <a:lumMod val="90000"/>
                  </a:schemeClr>
                </a:solidFill>
                <a:effectLst>
                  <a:outerShdw blurRad="38100" dist="38100" dir="2700000" algn="tl">
                    <a:srgbClr val="000000">
                      <a:alpha val="43137"/>
                    </a:srgbClr>
                  </a:outerShdw>
                </a:effectLst>
                <a:latin typeface="Arial Black" pitchFamily="34" charset="0"/>
              </a:rPr>
              <a:t>Al-Jazaairiy</a:t>
            </a:r>
            <a:r>
              <a:rPr lang="ms-MY" sz="2000" dirty="0" smtClean="0">
                <a:effectLst>
                  <a:outerShdw blurRad="38100" dist="38100" dir="2700000" algn="tl">
                    <a:srgbClr val="000000">
                      <a:alpha val="43137"/>
                    </a:srgbClr>
                  </a:outerShdw>
                </a:effectLst>
                <a:latin typeface="Arial Black" pitchFamily="34" charset="0"/>
              </a:rPr>
              <a:t> :</a:t>
            </a:r>
            <a:endParaRPr lang="ms-MY" sz="2000" dirty="0">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754127" y="4439132"/>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FF0000"/>
                </a:solidFill>
                <a:effectLst>
                  <a:innerShdw blurRad="69850" dist="43180" dir="5400000">
                    <a:srgbClr val="000000">
                      <a:alpha val="65000"/>
                    </a:srgbClr>
                  </a:innerShdw>
                </a:effectLst>
              </a:rPr>
              <a:t>Mencegah kemungkaran dan kejahatan melalui kesedaran sivik, pembinaan akhlak atau penguatkuasaan </a:t>
            </a:r>
            <a:r>
              <a:rPr lang="fi-FI" sz="2800" b="1" dirty="0" smtClean="0">
                <a:ln w="1905"/>
                <a:solidFill>
                  <a:srgbClr val="FF0000"/>
                </a:solidFill>
                <a:effectLst>
                  <a:innerShdw blurRad="69850" dist="43180" dir="5400000">
                    <a:srgbClr val="000000">
                      <a:alpha val="65000"/>
                    </a:srgbClr>
                  </a:innerShdw>
                </a:effectLst>
              </a:rPr>
              <a:t>undang-undang</a:t>
            </a:r>
            <a:endParaRPr lang="en-US" sz="2800" b="1" dirty="0">
              <a:ln w="1905"/>
              <a:solidFill>
                <a:schemeClr val="tx1"/>
              </a:solidFill>
              <a:effectLst>
                <a:innerShdw blurRad="69850" dist="43180" dir="5400000">
                  <a:srgbClr val="000000">
                    <a:alpha val="65000"/>
                  </a:srgbClr>
                </a:innerShdw>
              </a:effectLst>
            </a:endParaRPr>
          </a:p>
        </p:txBody>
      </p:sp>
      <p:sp>
        <p:nvSpPr>
          <p:cNvPr id="7" name="Cloud 6"/>
          <p:cNvSpPr/>
          <p:nvPr/>
        </p:nvSpPr>
        <p:spPr>
          <a:xfrm>
            <a:off x="727119" y="4000982"/>
            <a:ext cx="2895600" cy="6096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dirty="0" smtClean="0">
                <a:ln w="0"/>
                <a:solidFill>
                  <a:schemeClr val="accent1"/>
                </a:solidFill>
                <a:effectLst>
                  <a:outerShdw blurRad="38100" dist="25400" dir="5400000" algn="ctr" rotWithShape="0">
                    <a:srgbClr val="6E747A">
                      <a:alpha val="43000"/>
                    </a:srgbClr>
                  </a:outerShdw>
                </a:effectLst>
              </a:rPr>
              <a:t>Keempat</a:t>
            </a:r>
            <a:endParaRPr lang="fi-FI"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21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Curved Up Arrow 1"/>
          <p:cNvSpPr/>
          <p:nvPr/>
        </p:nvSpPr>
        <p:spPr>
          <a:xfrm rot="5206772">
            <a:off x="-14518" y="4608473"/>
            <a:ext cx="2048334" cy="160195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solidFill>
                <a:schemeClr val="tx1"/>
              </a:solidFill>
            </a:endParaRPr>
          </a:p>
        </p:txBody>
      </p:sp>
      <p:sp>
        <p:nvSpPr>
          <p:cNvPr id="5" name="Cloud 4"/>
          <p:cNvSpPr/>
          <p:nvPr/>
        </p:nvSpPr>
        <p:spPr>
          <a:xfrm>
            <a:off x="1752600" y="457200"/>
            <a:ext cx="5943600" cy="762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Pesanan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ounded Rectangle 8"/>
          <p:cNvSpPr/>
          <p:nvPr/>
        </p:nvSpPr>
        <p:spPr>
          <a:xfrm>
            <a:off x="152400" y="1600201"/>
            <a:ext cx="8686800" cy="1676400"/>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Nikmat 65 tahun kemerdekaan perlu disyukuri dengan membina kehidupan yang menepati erti kemerdekaan yang murni dan tulen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ounded Rectangle 6"/>
          <p:cNvSpPr/>
          <p:nvPr/>
        </p:nvSpPr>
        <p:spPr>
          <a:xfrm>
            <a:off x="914400" y="3673999"/>
            <a:ext cx="7924800" cy="1371600"/>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Kemajuan yang digerakkan mesti seiring dengan pembangunan keinsanan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ounded Rectangle 7"/>
          <p:cNvSpPr/>
          <p:nvPr/>
        </p:nvSpPr>
        <p:spPr>
          <a:xfrm>
            <a:off x="1866900" y="5334000"/>
            <a:ext cx="6438900" cy="1330475"/>
          </a:xfrm>
          <a:prstGeom prst="roundRect">
            <a:avLst>
              <a:gd name="adj" fmla="val 22161"/>
            </a:avLst>
          </a:prstGeom>
          <a:solidFill>
            <a:schemeClr val="bg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2400" b="1" dirty="0">
                <a:ln w="0"/>
                <a:solidFill>
                  <a:srgbClr val="002060"/>
                </a:solidFill>
                <a:effectLst>
                  <a:outerShdw blurRad="38100" dist="19050" dir="2700000" algn="tl" rotWithShape="0">
                    <a:schemeClr val="dk1">
                      <a:alpha val="40000"/>
                    </a:schemeClr>
                  </a:outerShdw>
                </a:effectLst>
              </a:rPr>
              <a:t>Malik Bennabi </a:t>
            </a:r>
            <a:r>
              <a:rPr lang="fi-FI" sz="2400" b="1" dirty="0">
                <a:ln w="0"/>
                <a:solidFill>
                  <a:schemeClr val="tx1"/>
                </a:solidFill>
                <a:effectLst>
                  <a:outerShdw blurRad="38100" dist="19050" dir="2700000" algn="tl" rotWithShape="0">
                    <a:schemeClr val="dk1">
                      <a:alpha val="40000"/>
                    </a:schemeClr>
                  </a:outerShdw>
                </a:effectLst>
              </a:rPr>
              <a:t>menegaskan bahawa perjuangan memerdekakan negara harus serentak dengan dengan membebaskan </a:t>
            </a:r>
            <a:r>
              <a:rPr lang="fi-FI" sz="2400" b="1" dirty="0" smtClean="0">
                <a:ln w="0"/>
                <a:solidFill>
                  <a:schemeClr val="tx1"/>
                </a:solidFill>
                <a:effectLst>
                  <a:outerShdw blurRad="38100" dist="19050" dir="2700000" algn="tl" rotWithShape="0">
                    <a:schemeClr val="dk1">
                      <a:alpha val="40000"/>
                    </a:schemeClr>
                  </a:outerShdw>
                </a:effectLst>
              </a:rPr>
              <a:t>minda</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63671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Cloud 4"/>
          <p:cNvSpPr/>
          <p:nvPr/>
        </p:nvSpPr>
        <p:spPr>
          <a:xfrm>
            <a:off x="1752600" y="533400"/>
            <a:ext cx="5943600" cy="762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Pesanan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ounded Rectangle 8"/>
          <p:cNvSpPr/>
          <p:nvPr/>
        </p:nvSpPr>
        <p:spPr>
          <a:xfrm>
            <a:off x="304800" y="1676401"/>
            <a:ext cx="8458200" cy="2133599"/>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Berusahalah untuk melepaskan diri dari berfikir seperti penjajah yang tidak meletakkan agama sebagai panduan khususnya dalam membina sistem nilai</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98908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736765" y="1962150"/>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2060"/>
                </a:solidFill>
                <a:effectLst>
                  <a:innerShdw blurRad="69850" dist="43180" dir="5400000">
                    <a:srgbClr val="000000">
                      <a:alpha val="65000"/>
                    </a:srgbClr>
                  </a:innerShdw>
                </a:effectLst>
              </a:rPr>
              <a:t>Menguatkan hubungan kita dengan Allah dengan menunaikan segala perintah-Nya dan menjauhi segala </a:t>
            </a:r>
            <a:r>
              <a:rPr lang="sv-SE" sz="2800" b="1" dirty="0" smtClean="0">
                <a:ln w="1905"/>
                <a:solidFill>
                  <a:srgbClr val="002060"/>
                </a:solidFill>
                <a:effectLst>
                  <a:innerShdw blurRad="69850" dist="43180" dir="5400000">
                    <a:srgbClr val="000000">
                      <a:alpha val="65000"/>
                    </a:srgbClr>
                  </a:innerShdw>
                </a:effectLst>
              </a:rPr>
              <a:t>larangan-Nya</a:t>
            </a:r>
            <a:endParaRPr lang="en-US" sz="2800" b="1" dirty="0">
              <a:ln w="1905"/>
              <a:solidFill>
                <a:srgbClr val="002060"/>
              </a:solidFill>
              <a:effectLst>
                <a:innerShdw blurRad="69850" dist="43180" dir="5400000">
                  <a:srgbClr val="000000">
                    <a:alpha val="65000"/>
                  </a:srgbClr>
                </a:innerShdw>
              </a:effectLst>
            </a:endParaRPr>
          </a:p>
        </p:txBody>
      </p:sp>
      <p:sp>
        <p:nvSpPr>
          <p:cNvPr id="9" name="Cloud 8"/>
          <p:cNvSpPr/>
          <p:nvPr/>
        </p:nvSpPr>
        <p:spPr>
          <a:xfrm>
            <a:off x="709757" y="1524000"/>
            <a:ext cx="28956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b="1" dirty="0" smtClean="0">
                <a:ln w="6600">
                  <a:solidFill>
                    <a:schemeClr val="accent2"/>
                  </a:solidFill>
                  <a:prstDash val="solid"/>
                </a:ln>
                <a:solidFill>
                  <a:srgbClr val="FFFFFF"/>
                </a:solidFill>
                <a:effectLst>
                  <a:outerShdw dist="38100" dir="2700000" algn="tl" rotWithShape="0">
                    <a:schemeClr val="accent2"/>
                  </a:outerShdw>
                </a:effectLst>
              </a:rPr>
              <a:t>Pertama</a:t>
            </a:r>
            <a:endParaRPr lang="fi-FI"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Flowchart: Alternate Process 9"/>
          <p:cNvSpPr/>
          <p:nvPr/>
        </p:nvSpPr>
        <p:spPr>
          <a:xfrm>
            <a:off x="330530" y="184069"/>
            <a:ext cx="8508670" cy="806531"/>
          </a:xfrm>
          <a:prstGeom prst="flowChartAlternateProcess">
            <a:avLst/>
          </a:prstGeom>
          <a:solidFill>
            <a:schemeClr val="tx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smtClean="0">
                <a:effectLst>
                  <a:outerShdw blurRad="38100" dist="38100" dir="2700000" algn="tl">
                    <a:srgbClr val="000000">
                      <a:alpha val="43137"/>
                    </a:srgbClr>
                  </a:outerShdw>
                </a:effectLst>
                <a:latin typeface="Arial Black" pitchFamily="34" charset="0"/>
              </a:rPr>
              <a:t>Pengisian Anugerah Kemerdekaan</a:t>
            </a:r>
            <a:endParaRPr lang="ms-MY" sz="3200" dirty="0">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754127" y="4439132"/>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FF0000"/>
                </a:solidFill>
                <a:effectLst>
                  <a:innerShdw blurRad="69850" dist="43180" dir="5400000">
                    <a:srgbClr val="000000">
                      <a:alpha val="65000"/>
                    </a:srgbClr>
                  </a:innerShdw>
                </a:effectLst>
              </a:rPr>
              <a:t>Memelihara jati diri sebagai seorang Muslim agar tidak terpengaruh dengan budaya-budaya songsang dan </a:t>
            </a:r>
            <a:r>
              <a:rPr lang="fi-FI" sz="2800" b="1" dirty="0" smtClean="0">
                <a:ln w="1905"/>
                <a:solidFill>
                  <a:srgbClr val="FF0000"/>
                </a:solidFill>
                <a:effectLst>
                  <a:innerShdw blurRad="69850" dist="43180" dir="5400000">
                    <a:srgbClr val="000000">
                      <a:alpha val="65000"/>
                    </a:srgbClr>
                  </a:innerShdw>
                </a:effectLst>
              </a:rPr>
              <a:t>negatif</a:t>
            </a:r>
            <a:endParaRPr lang="en-US" sz="2800" b="1" dirty="0">
              <a:ln w="1905"/>
              <a:solidFill>
                <a:schemeClr val="tx1"/>
              </a:solidFill>
              <a:effectLst>
                <a:innerShdw blurRad="69850" dist="43180" dir="5400000">
                  <a:srgbClr val="000000">
                    <a:alpha val="65000"/>
                  </a:srgbClr>
                </a:innerShdw>
              </a:effectLst>
            </a:endParaRPr>
          </a:p>
        </p:txBody>
      </p:sp>
      <p:sp>
        <p:nvSpPr>
          <p:cNvPr id="8" name="Cloud 7"/>
          <p:cNvSpPr/>
          <p:nvPr/>
        </p:nvSpPr>
        <p:spPr>
          <a:xfrm>
            <a:off x="754127" y="3972046"/>
            <a:ext cx="2895600" cy="609600"/>
          </a:xfrm>
          <a:prstGeom prst="cloud">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dirty="0" smtClean="0">
                <a:ln w="0"/>
                <a:solidFill>
                  <a:srgbClr val="002060"/>
                </a:solidFill>
                <a:effectLst>
                  <a:outerShdw blurRad="38100" dist="25400" dir="5400000" algn="ctr" rotWithShape="0">
                    <a:srgbClr val="6E747A">
                      <a:alpha val="43000"/>
                    </a:srgbClr>
                  </a:outerShdw>
                </a:effectLst>
              </a:rPr>
              <a:t>Kedua</a:t>
            </a:r>
            <a:endParaRPr lang="fi-FI" sz="2800" dirty="0">
              <a:ln w="0"/>
              <a:solidFill>
                <a:srgbClr val="00206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6556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736765" y="1962150"/>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002060"/>
                </a:solidFill>
                <a:effectLst>
                  <a:innerShdw blurRad="69850" dist="43180" dir="5400000">
                    <a:srgbClr val="000000">
                      <a:alpha val="65000"/>
                    </a:srgbClr>
                  </a:innerShdw>
                </a:effectLst>
              </a:rPr>
              <a:t>Berbakti dan berganding bahu dalam memakmurkan </a:t>
            </a:r>
            <a:r>
              <a:rPr lang="sv-SE" sz="3200" b="1" dirty="0" smtClean="0">
                <a:ln w="1905"/>
                <a:solidFill>
                  <a:srgbClr val="002060"/>
                </a:solidFill>
                <a:effectLst>
                  <a:innerShdw blurRad="69850" dist="43180" dir="5400000">
                    <a:srgbClr val="000000">
                      <a:alpha val="65000"/>
                    </a:srgbClr>
                  </a:innerShdw>
                </a:effectLst>
              </a:rPr>
              <a:t>negara</a:t>
            </a:r>
            <a:endParaRPr lang="en-US" sz="3200" b="1" dirty="0">
              <a:ln w="1905"/>
              <a:solidFill>
                <a:srgbClr val="002060"/>
              </a:solidFill>
              <a:effectLst>
                <a:innerShdw blurRad="69850" dist="43180" dir="5400000">
                  <a:srgbClr val="000000">
                    <a:alpha val="65000"/>
                  </a:srgbClr>
                </a:innerShdw>
              </a:effectLst>
            </a:endParaRPr>
          </a:p>
        </p:txBody>
      </p:sp>
      <p:sp>
        <p:nvSpPr>
          <p:cNvPr id="10" name="Flowchart: Alternate Process 9"/>
          <p:cNvSpPr/>
          <p:nvPr/>
        </p:nvSpPr>
        <p:spPr>
          <a:xfrm>
            <a:off x="330530" y="184069"/>
            <a:ext cx="8508670" cy="806531"/>
          </a:xfrm>
          <a:prstGeom prst="flowChartAlternateProcess">
            <a:avLst/>
          </a:prstGeom>
          <a:solidFill>
            <a:schemeClr val="tx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smtClean="0">
                <a:effectLst>
                  <a:outerShdw blurRad="38100" dist="38100" dir="2700000" algn="tl">
                    <a:srgbClr val="000000">
                      <a:alpha val="43137"/>
                    </a:srgbClr>
                  </a:outerShdw>
                </a:effectLst>
                <a:latin typeface="Arial Black" pitchFamily="34" charset="0"/>
              </a:rPr>
              <a:t>Pengisian Anugerah Kemerdekaan</a:t>
            </a:r>
            <a:endParaRPr lang="ms-MY" sz="3200" dirty="0">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754127" y="4439132"/>
            <a:ext cx="7696200" cy="15621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FF0000"/>
                </a:solidFill>
                <a:effectLst>
                  <a:innerShdw blurRad="69850" dist="43180" dir="5400000">
                    <a:srgbClr val="000000">
                      <a:alpha val="65000"/>
                    </a:srgbClr>
                  </a:innerShdw>
                </a:effectLst>
              </a:rPr>
              <a:t>Menjaga keharmonian, kesejahteraan dan keamanan sesama kita dan juga dengan kaum lain sebagai satu </a:t>
            </a:r>
            <a:r>
              <a:rPr lang="fi-FI" sz="2800" b="1" dirty="0" smtClean="0">
                <a:ln w="1905"/>
                <a:solidFill>
                  <a:srgbClr val="FF0000"/>
                </a:solidFill>
                <a:effectLst>
                  <a:innerShdw blurRad="69850" dist="43180" dir="5400000">
                    <a:srgbClr val="000000">
                      <a:alpha val="65000"/>
                    </a:srgbClr>
                  </a:innerShdw>
                </a:effectLst>
              </a:rPr>
              <a:t>keluarga</a:t>
            </a:r>
            <a:endParaRPr lang="en-US" sz="2800" b="1" dirty="0">
              <a:ln w="1905"/>
              <a:solidFill>
                <a:schemeClr val="tx1"/>
              </a:solidFill>
              <a:effectLst>
                <a:innerShdw blurRad="69850" dist="43180" dir="5400000">
                  <a:srgbClr val="000000">
                    <a:alpha val="65000"/>
                  </a:srgbClr>
                </a:innerShdw>
              </a:effectLst>
            </a:endParaRPr>
          </a:p>
        </p:txBody>
      </p:sp>
      <p:sp>
        <p:nvSpPr>
          <p:cNvPr id="8" name="Cloud 7"/>
          <p:cNvSpPr/>
          <p:nvPr/>
        </p:nvSpPr>
        <p:spPr>
          <a:xfrm>
            <a:off x="736765" y="1502538"/>
            <a:ext cx="2895600" cy="707262"/>
          </a:xfrm>
          <a:prstGeom prst="cloud">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dirty="0" smtClean="0">
                <a:ln w="0"/>
                <a:solidFill>
                  <a:srgbClr val="002060"/>
                </a:solidFill>
                <a:effectLst>
                  <a:outerShdw blurRad="38100" dist="25400" dir="5400000" algn="ctr" rotWithShape="0">
                    <a:srgbClr val="6E747A">
                      <a:alpha val="43000"/>
                    </a:srgbClr>
                  </a:outerShdw>
                </a:effectLst>
              </a:rPr>
              <a:t>Ketiga</a:t>
            </a:r>
            <a:endParaRPr lang="fi-FI" sz="2800" dirty="0">
              <a:ln w="0"/>
              <a:solidFill>
                <a:srgbClr val="002060"/>
              </a:solidFill>
              <a:effectLst>
                <a:outerShdw blurRad="38100" dist="25400" dir="5400000" algn="ctr" rotWithShape="0">
                  <a:srgbClr val="6E747A">
                    <a:alpha val="43000"/>
                  </a:srgbClr>
                </a:outerShdw>
              </a:effectLst>
            </a:endParaRPr>
          </a:p>
        </p:txBody>
      </p:sp>
      <p:sp>
        <p:nvSpPr>
          <p:cNvPr id="9" name="Cloud 8"/>
          <p:cNvSpPr/>
          <p:nvPr/>
        </p:nvSpPr>
        <p:spPr>
          <a:xfrm>
            <a:off x="736765" y="3962400"/>
            <a:ext cx="28956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b="1" dirty="0" smtClean="0">
                <a:ln w="6600">
                  <a:solidFill>
                    <a:schemeClr val="accent2"/>
                  </a:solidFill>
                  <a:prstDash val="solid"/>
                </a:ln>
                <a:solidFill>
                  <a:srgbClr val="FFFFFF"/>
                </a:solidFill>
                <a:effectLst>
                  <a:outerShdw dist="38100" dir="2700000" algn="tl" rotWithShape="0">
                    <a:schemeClr val="accent2"/>
                  </a:outerShdw>
                </a:effectLst>
              </a:rPr>
              <a:t>Keempat</a:t>
            </a:r>
            <a:endParaRPr lang="fi-FI" sz="2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52950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914400" y="1828800"/>
            <a:ext cx="7543800" cy="2895599"/>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Semoga Malaysia dan seluruh dunia Islam terus diberkati Allah SWT dan dinaungi rahmat serta terpelihara dari musibah dan bencana</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4267200"/>
            <a:ext cx="1524000"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038600"/>
            <a:ext cx="1524000" cy="152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16" y="4038600"/>
            <a:ext cx="1524000" cy="1524000"/>
          </a:xfrm>
          <a:prstGeom prst="rect">
            <a:avLst/>
          </a:prstGeom>
        </p:spPr>
      </p:pic>
      <p:sp>
        <p:nvSpPr>
          <p:cNvPr id="5" name="Cloud 4"/>
          <p:cNvSpPr/>
          <p:nvPr/>
        </p:nvSpPr>
        <p:spPr>
          <a:xfrm>
            <a:off x="2221616" y="1143000"/>
            <a:ext cx="4953000" cy="8382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HARAPAN</a:t>
            </a:r>
            <a:endParaRPr lang="en-US" sz="4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5468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1021140"/>
            <a:ext cx="8839200" cy="1754326"/>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3200400"/>
            <a:ext cx="8534400" cy="341632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endPar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703957"/>
            <a:ext cx="8866909" cy="600164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wahai Tuhan yang Maha Hidup lagi Maha Mentadbir segala urusan. Dengan rahmat-Mu, kami memohon pertolongan. </a:t>
            </a:r>
          </a:p>
          <a:p>
            <a:pPr algn="just"/>
            <a:endParaRPr lang="ms-MY" sz="1000" b="1" dirty="0">
              <a:solidFill>
                <a:schemeClr val="accent5">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1000" b="1" dirty="0">
              <a:solidFill>
                <a:schemeClr val="accent5">
                  <a:lumMod val="50000"/>
                </a:schemeClr>
              </a:solidFill>
            </a:endParaRPr>
          </a:p>
          <a:p>
            <a:pPr algn="just"/>
            <a:r>
              <a:rPr lang="ms-MY" sz="2600" b="1" dirty="0">
                <a:solidFill>
                  <a:schemeClr val="accent5">
                    <a:lumMod val="50000"/>
                  </a:schemeClr>
                </a:solidFill>
              </a:rPr>
              <a:t>Wahai Tuhan kami! Ampunilah kami</a:t>
            </a:r>
            <a:r>
              <a:rPr lang="ms-MY" sz="2600" b="1" dirty="0" smtClean="0">
                <a:solidFill>
                  <a:schemeClr val="accent5">
                    <a:lumMod val="50000"/>
                  </a:schemeClr>
                </a:solidFill>
              </a:rPr>
              <a:t>, keluarga </a:t>
            </a:r>
            <a:r>
              <a:rPr lang="ms-MY" sz="2600" b="1" dirty="0">
                <a:solidFill>
                  <a:schemeClr val="accent5">
                    <a:lumMod val="50000"/>
                  </a:schemeClr>
                </a:solidFill>
              </a:rPr>
              <a:t>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1"/>
            <a:ext cx="2438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solidFill>
                  <a:srgbClr val="FF0000"/>
                </a:solidFill>
                <a:effectLst>
                  <a:innerShdw blurRad="69850" dist="43180" dir="5400000">
                    <a:srgbClr val="000000">
                      <a:alpha val="65000"/>
                    </a:srgbClr>
                  </a:innerShdw>
                </a:effectLst>
                <a:cs typeface="Traditional Arabic" pitchFamily="2" charset="-78"/>
              </a:rPr>
              <a:t> وَالْحَمْدُ </a:t>
            </a:r>
            <a:r>
              <a:rPr lang="ar-EG" sz="4000" b="1" dirty="0">
                <a:ln w="1905"/>
                <a:solidFill>
                  <a:srgbClr val="FF0000"/>
                </a:solidFill>
                <a:effectLst>
                  <a:innerShdw blurRad="69850" dist="43180" dir="5400000">
                    <a:srgbClr val="000000">
                      <a:alpha val="65000"/>
                    </a:srgbClr>
                  </a:innerShdw>
                </a:effectLst>
                <a:cs typeface="Traditional Arabic" pitchFamily="2" charset="-78"/>
              </a:rPr>
              <a:t>للهِ رَبِّ </a:t>
            </a:r>
            <a:r>
              <a:rPr lang="ar-EG" sz="3600" b="1" dirty="0" smtClean="0">
                <a:ln w="1905"/>
                <a:solidFill>
                  <a:srgbClr val="FF0000"/>
                </a:solidFill>
                <a:effectLst>
                  <a:innerShdw blurRad="69850" dist="43180" dir="5400000">
                    <a:srgbClr val="000000">
                      <a:alpha val="65000"/>
                    </a:srgbClr>
                  </a:innerShdw>
                </a:effectLst>
                <a:cs typeface="Traditional Arabic" pitchFamily="2" charset="-78"/>
              </a:rPr>
              <a:t>الْعَالَمِيْنَ.</a:t>
            </a:r>
            <a:endParaRPr lang="en-US" sz="3600" b="1" dirty="0" smtClean="0">
              <a:ln w="1905"/>
              <a:solidFill>
                <a:srgbClr val="FF0000"/>
              </a:solidFill>
              <a:effectLst>
                <a:innerShdw blurRad="69850" dist="43180" dir="5400000">
                  <a:srgbClr val="000000">
                    <a:alpha val="65000"/>
                  </a:srgbClr>
                </a:inn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1097340"/>
            <a:ext cx="8382001"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اِلَى يَوْمٍ الدِّينِ </a:t>
            </a:r>
          </a:p>
        </p:txBody>
      </p:sp>
      <p:sp>
        <p:nvSpPr>
          <p:cNvPr id="4" name="TextBox 3"/>
          <p:cNvSpPr txBox="1"/>
          <p:nvPr/>
        </p:nvSpPr>
        <p:spPr>
          <a:xfrm>
            <a:off x="381000" y="3309878"/>
            <a:ext cx="8382001" cy="3323987"/>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914400"/>
            <a:ext cx="8839200" cy="3016210"/>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endParaRPr lang="en-US" sz="1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0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وَقُولُوا قَوْلًا سَدِيدًا،</a:t>
            </a:r>
          </a:p>
          <a:p>
            <a:pPr algn="ctr" rtl="1"/>
            <a:r>
              <a:rPr lang="ar-SA" sz="40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يُصْلِحْ لَكُمْ أَعْمَالَكُمْ وَيَغْفِرْ لَكُمْ ذُنُوبَكُمْ وَمَنْ يُطِعِ اللَّهَ وَرَسُولَهُ فَقَدْ فَازَ فَوْزًا عَظِيمًا</a:t>
            </a:r>
          </a:p>
        </p:txBody>
      </p:sp>
      <p:sp>
        <p:nvSpPr>
          <p:cNvPr id="5" name="TextBox 4"/>
          <p:cNvSpPr txBox="1"/>
          <p:nvPr/>
        </p:nvSpPr>
        <p:spPr>
          <a:xfrm>
            <a:off x="152400" y="3881920"/>
            <a:ext cx="8740310" cy="2862322"/>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besar di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30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0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2362200" y="304800"/>
            <a:ext cx="6172200" cy="1066800"/>
          </a:xfrm>
          <a:prstGeom prst="rect">
            <a:avLst/>
          </a:prstGeom>
          <a:noFill/>
        </p:spPr>
        <p:txBody>
          <a:bodyPr wrap="squar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3581400" y="1295400"/>
            <a:ext cx="3429000" cy="1200329"/>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26 OGOS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28 MUHARRAM 1444</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505200" y="4120277"/>
            <a:ext cx="5638800" cy="2585323"/>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contourW="12700">
              <a:bevelT w="25400" h="25400"/>
              <a:contourClr>
                <a:schemeClr val="accent6">
                  <a:shade val="73000"/>
                </a:schemeClr>
              </a:contourClr>
            </a:sp3d>
          </a:bodyPr>
          <a:lstStyle/>
          <a:p>
            <a:pPr algn="ctr"/>
            <a:r>
              <a:rPr lang="fi-FI" sz="54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“Pengisian </a:t>
            </a:r>
            <a:endParaRPr lang="fi-FI" sz="54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a:p>
            <a:pPr algn="ctr"/>
            <a:r>
              <a:rPr lang="fi-FI" sz="54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Anugerah </a:t>
            </a:r>
          </a:p>
          <a:p>
            <a:pPr algn="ctr"/>
            <a:r>
              <a:rPr lang="fi-FI" sz="54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Kemerdekaan”</a:t>
            </a:r>
            <a:endParaRPr lang="fi-FI" sz="5400" b="1" dirty="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
        <p:nvSpPr>
          <p:cNvPr id="5" name="Horizontal Scroll 4"/>
          <p:cNvSpPr/>
          <p:nvPr/>
        </p:nvSpPr>
        <p:spPr>
          <a:xfrm>
            <a:off x="914400" y="2590800"/>
            <a:ext cx="7772400" cy="1471644"/>
          </a:xfrm>
          <a:prstGeom prst="horizontalScroll">
            <a:avLst>
              <a:gd name="adj" fmla="val 19763"/>
            </a:avLst>
          </a:prstGeom>
          <a:solidFill>
            <a:schemeClr val="bg1">
              <a:alpha val="9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905"/>
                <a:solidFill>
                  <a:srgbClr val="002060"/>
                </a:solidFill>
                <a:effectLst>
                  <a:innerShdw blurRad="69850" dist="43180" dir="5400000">
                    <a:srgbClr val="000000">
                      <a:alpha val="65000"/>
                    </a:srgbClr>
                  </a:innerShdw>
                </a:effectLst>
              </a:rPr>
              <a:t>Sempena</a:t>
            </a:r>
            <a:r>
              <a:rPr lang="en-US" sz="2800" b="1" dirty="0">
                <a:ln w="1905"/>
                <a:solidFill>
                  <a:srgbClr val="002060"/>
                </a:solidFill>
                <a:effectLst>
                  <a:innerShdw blurRad="69850" dist="43180" dir="5400000">
                    <a:srgbClr val="000000">
                      <a:alpha val="65000"/>
                    </a:srgbClr>
                  </a:innerShdw>
                </a:effectLst>
              </a:rPr>
              <a:t> </a:t>
            </a:r>
            <a:r>
              <a:rPr lang="en-US" sz="2800" b="1" dirty="0" err="1">
                <a:ln w="1905"/>
                <a:solidFill>
                  <a:srgbClr val="002060"/>
                </a:solidFill>
                <a:effectLst>
                  <a:innerShdw blurRad="69850" dist="43180" dir="5400000">
                    <a:srgbClr val="000000">
                      <a:alpha val="65000"/>
                    </a:srgbClr>
                  </a:innerShdw>
                </a:effectLst>
              </a:rPr>
              <a:t>bulan</a:t>
            </a:r>
            <a:r>
              <a:rPr lang="en-US" sz="2800" b="1" dirty="0">
                <a:ln w="1905"/>
                <a:solidFill>
                  <a:srgbClr val="002060"/>
                </a:solidFill>
                <a:effectLst>
                  <a:innerShdw blurRad="69850" dist="43180" dir="5400000">
                    <a:srgbClr val="000000">
                      <a:alpha val="65000"/>
                    </a:srgbClr>
                  </a:innerShdw>
                </a:effectLst>
              </a:rPr>
              <a:t> </a:t>
            </a:r>
            <a:r>
              <a:rPr lang="en-US" sz="2800" b="1" dirty="0" err="1">
                <a:ln w="1905"/>
                <a:solidFill>
                  <a:srgbClr val="002060"/>
                </a:solidFill>
                <a:effectLst>
                  <a:innerShdw blurRad="69850" dist="43180" dir="5400000">
                    <a:srgbClr val="000000">
                      <a:alpha val="65000"/>
                    </a:srgbClr>
                  </a:innerShdw>
                </a:effectLst>
              </a:rPr>
              <a:t>kemerdekaan</a:t>
            </a:r>
            <a:r>
              <a:rPr lang="en-US" sz="2800" b="1" dirty="0">
                <a:ln w="1905"/>
                <a:solidFill>
                  <a:srgbClr val="002060"/>
                </a:solidFill>
                <a:effectLst>
                  <a:innerShdw blurRad="69850" dist="43180" dir="5400000">
                    <a:srgbClr val="000000">
                      <a:alpha val="65000"/>
                    </a:srgbClr>
                  </a:innerShdw>
                </a:effectLst>
              </a:rPr>
              <a:t> yang </a:t>
            </a:r>
            <a:r>
              <a:rPr lang="en-US" sz="2800" b="1" dirty="0" err="1" smtClean="0">
                <a:ln w="1905"/>
                <a:solidFill>
                  <a:srgbClr val="002060"/>
                </a:solidFill>
                <a:effectLst>
                  <a:innerShdw blurRad="69850" dist="43180" dir="5400000">
                    <a:srgbClr val="000000">
                      <a:alpha val="65000"/>
                    </a:srgbClr>
                  </a:innerShdw>
                </a:effectLst>
              </a:rPr>
              <a:t>bertemakan</a:t>
            </a:r>
            <a:endParaRPr lang="en-US" sz="2800" b="1" dirty="0" smtClean="0">
              <a:ln w="1905"/>
              <a:solidFill>
                <a:srgbClr val="002060"/>
              </a:solidFill>
              <a:effectLst>
                <a:innerShdw blurRad="69850" dist="43180" dir="5400000">
                  <a:srgbClr val="000000">
                    <a:alpha val="65000"/>
                  </a:srgbClr>
                </a:innerShdw>
              </a:effectLst>
            </a:endParaRP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Keluarga</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Malaysia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Teguh</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Bersama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150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par>
                                <p:cTn id="15" presetID="16" presetClass="emph" presetSubtype="0" fill="hold" nodeType="withEffect">
                                  <p:stCondLst>
                                    <p:cond delay="1500"/>
                                  </p:stCondLst>
                                  <p:iterate type="lt">
                                    <p:tmPct val="4000"/>
                                  </p:iterate>
                                  <p:childTnLst>
                                    <p:set>
                                      <p:cBhvr override="childStyle">
                                        <p:cTn id="16" dur="500" fill="hold"/>
                                        <p:tgtEl>
                                          <p:spTgt spid="6">
                                            <p:txEl>
                                              <p:pRg st="2" end="2"/>
                                            </p:txEl>
                                          </p:spTgt>
                                        </p:tgtEl>
                                        <p:attrNameLst>
                                          <p:attrName>style.color</p:attrName>
                                        </p:attrNameLst>
                                      </p:cBhvr>
                                      <p:to>
                                        <p:clrVal>
                                          <a:srgbClr val="FFFFFF"/>
                                        </p:clrVal>
                                      </p:to>
                                    </p:set>
                                    <p:set>
                                      <p:cBhvr>
                                        <p:cTn id="17" dur="500" fill="hold"/>
                                        <p:tgtEl>
                                          <p:spTgt spid="6">
                                            <p:txEl>
                                              <p:pRg st="2" end="2"/>
                                            </p:txEl>
                                          </p:spTgt>
                                        </p:tgtEl>
                                        <p:attrNameLst>
                                          <p:attrName>fillcolor</p:attrName>
                                        </p:attrNameLst>
                                      </p:cBhvr>
                                      <p:to>
                                        <p:clrVal>
                                          <a:srgbClr val="FFFFFF"/>
                                        </p:clrVal>
                                      </p:to>
                                    </p:set>
                                    <p:set>
                                      <p:cBhvr>
                                        <p:cTn id="18"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Bent Arrow 1"/>
          <p:cNvSpPr/>
          <p:nvPr/>
        </p:nvSpPr>
        <p:spPr>
          <a:xfrm rot="5400000">
            <a:off x="5372100" y="419100"/>
            <a:ext cx="914400" cy="11430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752600" y="1447800"/>
            <a:ext cx="6134100" cy="1143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002060"/>
                </a:solidFill>
                <a:effectLst>
                  <a:innerShdw blurRad="69850" dist="43180" dir="5400000">
                    <a:srgbClr val="000000">
                      <a:alpha val="65000"/>
                    </a:srgbClr>
                  </a:innerShdw>
                </a:effectLst>
              </a:rPr>
              <a:t>Satu detik </a:t>
            </a:r>
            <a:r>
              <a:rPr lang="sv-SE" sz="3200" b="1" dirty="0">
                <a:ln w="1905"/>
                <a:solidFill>
                  <a:srgbClr val="002060"/>
                </a:solidFill>
                <a:effectLst>
                  <a:innerShdw blurRad="69850" dist="43180" dir="5400000">
                    <a:srgbClr val="000000">
                      <a:alpha val="65000"/>
                    </a:srgbClr>
                  </a:innerShdw>
                </a:effectLst>
              </a:rPr>
              <a:t>bermakna dalam lipatan sejarah </a:t>
            </a:r>
            <a:r>
              <a:rPr lang="sv-SE" sz="3200" b="1" dirty="0" smtClean="0">
                <a:ln w="1905"/>
                <a:solidFill>
                  <a:srgbClr val="002060"/>
                </a:solidFill>
                <a:effectLst>
                  <a:innerShdw blurRad="69850" dist="43180" dir="5400000">
                    <a:srgbClr val="000000">
                      <a:alpha val="65000"/>
                    </a:srgbClr>
                  </a:innerShdw>
                </a:effectLst>
              </a:rPr>
              <a:t>negara</a:t>
            </a:r>
            <a:endParaRPr lang="en-US" sz="32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457200" y="228600"/>
            <a:ext cx="5257800" cy="102870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31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Ogos</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1957 </a:t>
            </a:r>
          </a:p>
        </p:txBody>
      </p:sp>
      <p:sp>
        <p:nvSpPr>
          <p:cNvPr id="3" name="Down Arrow 2"/>
          <p:cNvSpPr/>
          <p:nvPr/>
        </p:nvSpPr>
        <p:spPr>
          <a:xfrm>
            <a:off x="4343400" y="2590800"/>
            <a:ext cx="9144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ounded Rectangle 5"/>
          <p:cNvSpPr/>
          <p:nvPr/>
        </p:nvSpPr>
        <p:spPr>
          <a:xfrm>
            <a:off x="392875" y="3200400"/>
            <a:ext cx="8382000" cy="1447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Setiap tahun kita menyambut Hari Kemerdekaan bagi mengenang jasa pahlawan dan pejuang bangsa yang telah banyak berkorban demi mencapai kemerdekaan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7" name="Down Arrow 6"/>
          <p:cNvSpPr/>
          <p:nvPr/>
        </p:nvSpPr>
        <p:spPr>
          <a:xfrm>
            <a:off x="4362450" y="4648200"/>
            <a:ext cx="914400" cy="5195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ounded Rectangle 7"/>
          <p:cNvSpPr/>
          <p:nvPr/>
        </p:nvSpPr>
        <p:spPr>
          <a:xfrm>
            <a:off x="457200" y="5257800"/>
            <a:ext cx="8382000" cy="137160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C00000"/>
                </a:solidFill>
                <a:effectLst>
                  <a:innerShdw blurRad="69850" dist="43180" dir="5400000">
                    <a:srgbClr val="000000">
                      <a:alpha val="65000"/>
                    </a:srgbClr>
                  </a:innerShdw>
                </a:effectLst>
              </a:rPr>
              <a:t>Kekalkan keharmonian </a:t>
            </a:r>
            <a:r>
              <a:rPr lang="sv-SE" sz="2600" b="1" dirty="0">
                <a:ln w="1905"/>
                <a:solidFill>
                  <a:srgbClr val="C00000"/>
                </a:solidFill>
                <a:effectLst>
                  <a:innerShdw blurRad="69850" dist="43180" dir="5400000">
                    <a:srgbClr val="000000">
                      <a:alpha val="65000"/>
                    </a:srgbClr>
                  </a:innerShdw>
                </a:effectLst>
              </a:rPr>
              <a:t>dalam kepelbagaian bangsa demi memastikan kemerdekaan ini dapat dipertahankan dan terus dinikmati oleh generasi akan </a:t>
            </a:r>
            <a:r>
              <a:rPr lang="sv-SE" sz="2600" b="1" dirty="0" smtClean="0">
                <a:ln w="1905"/>
                <a:solidFill>
                  <a:srgbClr val="C00000"/>
                </a:solidFill>
                <a:effectLst>
                  <a:innerShdw blurRad="69850" dist="43180" dir="5400000">
                    <a:srgbClr val="000000">
                      <a:alpha val="65000"/>
                    </a:srgbClr>
                  </a:innerShdw>
                </a:effectLst>
              </a:rPr>
              <a:t>datang</a:t>
            </a:r>
            <a:endParaRPr lang="en-US" sz="26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5168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ight Arrow 8"/>
          <p:cNvSpPr/>
          <p:nvPr/>
        </p:nvSpPr>
        <p:spPr>
          <a:xfrm>
            <a:off x="4210050" y="716478"/>
            <a:ext cx="7429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53000" y="228600"/>
            <a:ext cx="3962400" cy="1823357"/>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Masih </a:t>
            </a:r>
            <a:r>
              <a:rPr lang="sv-SE" sz="2800" b="1" dirty="0">
                <a:ln w="1905"/>
                <a:solidFill>
                  <a:srgbClr val="002060"/>
                </a:solidFill>
                <a:effectLst>
                  <a:innerShdw blurRad="69850" dist="43180" dir="5400000">
                    <a:srgbClr val="000000">
                      <a:alpha val="65000"/>
                    </a:srgbClr>
                  </a:innerShdw>
                </a:effectLst>
              </a:rPr>
              <a:t>berpeluang menyambut ulang tahun kemerdekaan kali ke-65 pada tahun ini</a:t>
            </a:r>
            <a:endParaRPr lang="en-US" sz="28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152400" y="533400"/>
            <a:ext cx="4114799" cy="12192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Alhamduliilah</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syukur</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Down Arrow 2"/>
          <p:cNvSpPr/>
          <p:nvPr/>
        </p:nvSpPr>
        <p:spPr>
          <a:xfrm>
            <a:off x="6172200" y="2057400"/>
            <a:ext cx="685800" cy="762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ounded Rectangle 5"/>
          <p:cNvSpPr/>
          <p:nvPr/>
        </p:nvSpPr>
        <p:spPr>
          <a:xfrm>
            <a:off x="1524000" y="2819400"/>
            <a:ext cx="6348844" cy="1600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Allah </a:t>
            </a:r>
            <a:r>
              <a:rPr lang="sv-SE" sz="2800" b="1" dirty="0">
                <a:ln w="1905"/>
                <a:solidFill>
                  <a:schemeClr val="accent5">
                    <a:lumMod val="50000"/>
                  </a:schemeClr>
                </a:solidFill>
                <a:effectLst>
                  <a:innerShdw blurRad="69850" dist="43180" dir="5400000">
                    <a:srgbClr val="000000">
                      <a:alpha val="65000"/>
                    </a:srgbClr>
                  </a:innerShdw>
                </a:effectLst>
              </a:rPr>
              <a:t>SWT yang telah menganugerahkan nikmat kemerdekaan setelah kita terjajah hampir 4 kurun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10" name="Rounded Rectangle 9"/>
          <p:cNvSpPr/>
          <p:nvPr/>
        </p:nvSpPr>
        <p:spPr>
          <a:xfrm>
            <a:off x="457200" y="5105400"/>
            <a:ext cx="8229599" cy="1524000"/>
          </a:xfrm>
          <a:prstGeom prst="roundRect">
            <a:avLst/>
          </a:prstGeom>
          <a:solidFill>
            <a:schemeClr val="bg1">
              <a:alpha val="92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Penjajah telah mengaut hasil mahsul negara lalu dibawa </a:t>
            </a:r>
            <a:r>
              <a:rPr lang="sv-SE" sz="2800" b="1" dirty="0">
                <a:ln w="1905"/>
                <a:solidFill>
                  <a:schemeClr val="tx1"/>
                </a:solidFill>
                <a:effectLst>
                  <a:innerShdw blurRad="69850" dist="43180" dir="5400000">
                    <a:srgbClr val="000000">
                      <a:alpha val="65000"/>
                    </a:srgbClr>
                  </a:innerShdw>
                </a:effectLst>
              </a:rPr>
              <a:t>masuk pelbagai budaya dan sistem hidup yang berbeza dengan budaya </a:t>
            </a:r>
            <a:r>
              <a:rPr lang="sv-SE" sz="2800" b="1" dirty="0" smtClean="0">
                <a:ln w="1905"/>
                <a:solidFill>
                  <a:schemeClr val="tx1"/>
                </a:solidFill>
                <a:effectLst>
                  <a:innerShdw blurRad="69850" dist="43180" dir="5400000">
                    <a:srgbClr val="000000">
                      <a:alpha val="65000"/>
                    </a:srgbClr>
                  </a:innerShdw>
                </a:effectLst>
              </a:rPr>
              <a:t>kita</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6096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ight Arrow 8"/>
          <p:cNvSpPr/>
          <p:nvPr/>
        </p:nvSpPr>
        <p:spPr>
          <a:xfrm>
            <a:off x="4210050" y="716478"/>
            <a:ext cx="7429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53000" y="228600"/>
            <a:ext cx="3962400" cy="1823357"/>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Masih </a:t>
            </a:r>
            <a:r>
              <a:rPr lang="sv-SE" sz="2800" b="1" dirty="0">
                <a:ln w="1905"/>
                <a:solidFill>
                  <a:srgbClr val="002060"/>
                </a:solidFill>
                <a:effectLst>
                  <a:innerShdw blurRad="69850" dist="43180" dir="5400000">
                    <a:srgbClr val="000000">
                      <a:alpha val="65000"/>
                    </a:srgbClr>
                  </a:innerShdw>
                </a:effectLst>
              </a:rPr>
              <a:t>berpeluang menyambut ulang tahun kemerdekaan kali ke-65 pada tahun ini</a:t>
            </a:r>
            <a:endParaRPr lang="en-US" sz="28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152400" y="533400"/>
            <a:ext cx="4114799" cy="12192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Alhamduliilah</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syukur</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Down Arrow 2"/>
          <p:cNvSpPr/>
          <p:nvPr/>
        </p:nvSpPr>
        <p:spPr>
          <a:xfrm>
            <a:off x="6172200" y="2057400"/>
            <a:ext cx="685800" cy="762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ounded Rectangle 5"/>
          <p:cNvSpPr/>
          <p:nvPr/>
        </p:nvSpPr>
        <p:spPr>
          <a:xfrm>
            <a:off x="1524000" y="2819400"/>
            <a:ext cx="6348844" cy="1600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Allah </a:t>
            </a:r>
            <a:r>
              <a:rPr lang="sv-SE" sz="2800" b="1" dirty="0">
                <a:ln w="1905"/>
                <a:solidFill>
                  <a:schemeClr val="accent5">
                    <a:lumMod val="50000"/>
                  </a:schemeClr>
                </a:solidFill>
                <a:effectLst>
                  <a:innerShdw blurRad="69850" dist="43180" dir="5400000">
                    <a:srgbClr val="000000">
                      <a:alpha val="65000"/>
                    </a:srgbClr>
                  </a:innerShdw>
                </a:effectLst>
              </a:rPr>
              <a:t>SWT yang telah menganugerahkan nikmat kemerdekaan setelah kita terjajah hampir 4 kurun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10" name="Rounded Rectangle 9"/>
          <p:cNvSpPr/>
          <p:nvPr/>
        </p:nvSpPr>
        <p:spPr>
          <a:xfrm>
            <a:off x="457200" y="5105400"/>
            <a:ext cx="8229599" cy="1524000"/>
          </a:xfrm>
          <a:prstGeom prst="roundRect">
            <a:avLst/>
          </a:prstGeom>
          <a:solidFill>
            <a:schemeClr val="bg1">
              <a:alpha val="92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Penjajah telah mengaut hasil mahsul negara lalu dibawa </a:t>
            </a:r>
            <a:r>
              <a:rPr lang="sv-SE" sz="2800" b="1" dirty="0">
                <a:ln w="1905"/>
                <a:solidFill>
                  <a:schemeClr val="tx1"/>
                </a:solidFill>
                <a:effectLst>
                  <a:innerShdw blurRad="69850" dist="43180" dir="5400000">
                    <a:srgbClr val="000000">
                      <a:alpha val="65000"/>
                    </a:srgbClr>
                  </a:innerShdw>
                </a:effectLst>
              </a:rPr>
              <a:t>masuk pelbagai budaya dan sistem hidup yang berbeza dengan budaya </a:t>
            </a:r>
            <a:r>
              <a:rPr lang="sv-SE" sz="2800" b="1" dirty="0" smtClean="0">
                <a:ln w="1905"/>
                <a:solidFill>
                  <a:schemeClr val="tx1"/>
                </a:solidFill>
                <a:effectLst>
                  <a:innerShdw blurRad="69850" dist="43180" dir="5400000">
                    <a:srgbClr val="000000">
                      <a:alpha val="65000"/>
                    </a:srgbClr>
                  </a:innerShdw>
                </a:effectLst>
              </a:rPr>
              <a:t>kita</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707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12409864</TotalTime>
  <Words>1141</Words>
  <Application>Microsoft Office PowerPoint</Application>
  <PresentationFormat>On-screen Show (4:3)</PresentationFormat>
  <Paragraphs>153</Paragraphs>
  <Slides>39</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39</vt:i4>
      </vt:variant>
    </vt:vector>
  </HeadingPairs>
  <TitlesOfParts>
    <vt:vector size="57" baseType="lpstr">
      <vt:lpstr>Arial Unicode MS</vt:lpstr>
      <vt:lpstr>Agency FB</vt:lpstr>
      <vt:lpstr>Aharoni</vt:lpstr>
      <vt:lpstr>AR BERKLEY</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652</cp:revision>
  <dcterms:created xsi:type="dcterms:W3CDTF">2017-12-24T04:47:57Z</dcterms:created>
  <dcterms:modified xsi:type="dcterms:W3CDTF">2022-08-24T01:24:33Z</dcterms:modified>
</cp:coreProperties>
</file>